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Lst>
  <p:sldSz cx="43891200" cy="32918400"/>
  <p:notesSz cx="9388475" cy="7102475"/>
  <p:custDataLst>
    <p:tags r:id="rId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a:srgbClr val="C69214"/>
    <a:srgbClr val="8EABDA"/>
    <a:srgbClr val="182B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21" d="100"/>
          <a:sy n="21" d="100"/>
        </p:scale>
        <p:origin x="1278" y="4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7" Type="http://schemas.openxmlformats.org/officeDocument/2006/relationships/tableStyles" Target="tableStyles.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0" vertOverflow="ellipsis" vert="horz" wrap="square" anchor="ctr" anchorCtr="1" forceAA="0"/>
          <a:lstStyle/>
          <a:p>
            <a:pPr defTabSz="914400">
              <a:defRPr lang="zh-CN" sz="2400" b="0" i="0" u="none" strike="noStrike" kern="1200" baseline="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400">
                <a:solidFill>
                  <a:schemeClr val="tx2"/>
                </a:solidFill>
              </a:rPr>
              <a:t>Real-World Traffic Dataset from 325 road segments</a:t>
            </a:r>
            <a:endParaRPr lang="en-US" altLang="zh-CN" sz="2400">
              <a:solidFill>
                <a:schemeClr val="tx2"/>
              </a:solidFill>
            </a:endParaRPr>
          </a:p>
        </c:rich>
      </c:tx>
      <c:layout>
        <c:manualLayout>
          <c:xMode val="edge"/>
          <c:yMode val="edge"/>
          <c:x val="0.182383803053743"/>
          <c:y val="0.010929957191001"/>
        </c:manualLayout>
      </c:layout>
      <c:overlay val="0"/>
      <c:spPr>
        <a:noFill/>
        <a:ln>
          <a:noFill/>
        </a:ln>
        <a:effectLst/>
      </c:spPr>
    </c:title>
    <c:autoTitleDeleted val="0"/>
    <c:plotArea>
      <c:layout/>
      <c:pieChart>
        <c:varyColors val="1"/>
        <c:ser>
          <c:idx val="1"/>
          <c:order val="0"/>
          <c:tx>
            <c:strRef>
              <c:f>Sheet1!$B$1</c:f>
              <c:strCache>
                <c:ptCount val="1"/>
                <c:pt idx="0">
                  <c:v>Dataset</c:v>
                </c:pt>
              </c:strCache>
            </c:strRef>
          </c:tx>
          <c:spPr/>
          <c:explosion val="0"/>
          <c:dPt>
            <c:idx val="0"/>
            <c:bubble3D val="0"/>
            <c:spPr>
              <a:solidFill>
                <a:srgbClr val="ED7D31"/>
              </a:solidFill>
              <a:ln>
                <a:solidFill>
                  <a:schemeClr val="bg1"/>
                </a:solidFill>
              </a:ln>
              <a:effectLst/>
            </c:spPr>
          </c:dPt>
          <c:dPt>
            <c:idx val="1"/>
            <c:bubble3D val="0"/>
            <c:spPr>
              <a:solidFill>
                <a:srgbClr val="5B9BD5">
                  <a:lumMod val="75000"/>
                </a:srgbClr>
              </a:solidFill>
              <a:ln>
                <a:solidFill>
                  <a:schemeClr val="bg1"/>
                </a:solidFill>
              </a:ln>
              <a:effectLst/>
            </c:spPr>
          </c:dPt>
          <c:dPt>
            <c:idx val="2"/>
            <c:bubble3D val="0"/>
            <c:spPr>
              <a:solidFill>
                <a:srgbClr val="70AD47"/>
              </a:solidFill>
              <a:ln>
                <a:solidFill>
                  <a:schemeClr val="bg1"/>
                </a:solidFill>
              </a:ln>
              <a:effectLst/>
            </c:spPr>
          </c:dPt>
          <c:dLbls>
            <c:dLbl>
              <c:idx val="0"/>
              <c:layout>
                <c:manualLayout>
                  <c:x val="-0.138505549702339"/>
                  <c:y val="-0.209723451916455"/>
                </c:manualLayout>
              </c:layout>
              <c:tx>
                <c:rich>
                  <a:bodyPr rot="0" spcFirstLastPara="0" vertOverflow="ellipsis" vert="horz" wrap="square" lIns="38100" tIns="19050" rIns="38100" bIns="19050" anchor="ctr" anchorCtr="1" forceAA="0"/>
                  <a:lstStyle/>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228</a:t>
                    </a:r>
                    <a:endParaRPr sz="2000">
                      <a:solidFill>
                        <a:schemeClr val="tx1"/>
                      </a:solidFill>
                    </a:endParaRPr>
                  </a:p>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(70%)</a:t>
                    </a:r>
                    <a:endParaRPr lang="en-US" altLang="zh-CN" sz="2000">
                      <a:solidFill>
                        <a:schemeClr val="tx1"/>
                      </a:solidFill>
                    </a:endParaRPr>
                  </a:p>
                </c:rich>
              </c:tx>
              <c:dLblPos val="bestFit"/>
              <c:showLegendKey val="0"/>
              <c:showVal val="1"/>
              <c:showCatName val="0"/>
              <c:showSerName val="0"/>
              <c:showPercent val="0"/>
              <c:showBubbleSize val="0"/>
              <c:extLst>
                <c:ext xmlns:c15="http://schemas.microsoft.com/office/drawing/2012/chart" uri="{CE6537A1-D6FC-4f65-9D91-7224C49458BB}">
                  <c15:layout>
                    <c:manualLayout>
                      <c:w val="0.0737164608671433"/>
                      <c:h val="0.122215513474795"/>
                    </c:manualLayout>
                  </c15:layout>
                </c:ext>
              </c:extLst>
            </c:dLbl>
            <c:dLbl>
              <c:idx val="1"/>
              <c:layout>
                <c:manualLayout>
                  <c:x val="0.114857507318133"/>
                  <c:y val="-0.00119147429843288"/>
                </c:manualLayout>
              </c:layout>
              <c:tx>
                <c:rich>
                  <a:bodyPr rot="0" spcFirstLastPara="0" vertOverflow="ellipsis" vert="horz" wrap="square" lIns="38100" tIns="19050" rIns="38100" bIns="19050" anchor="ctr" anchorCtr="1" forceAA="0"/>
                  <a:lstStyle/>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32</a:t>
                    </a:r>
                    <a:endParaRPr sz="2000">
                      <a:solidFill>
                        <a:schemeClr val="tx1"/>
                      </a:solidFill>
                    </a:endParaRPr>
                  </a:p>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 (10%)</a:t>
                    </a:r>
                    <a:endParaRPr lang="en-US" altLang="zh-CN" sz="2000">
                      <a:solidFill>
                        <a:schemeClr val="tx1"/>
                      </a:solidFill>
                    </a:endParaRPr>
                  </a:p>
                </c:rich>
              </c:tx>
              <c:dLblPos val="bestFit"/>
              <c:showLegendKey val="0"/>
              <c:showVal val="1"/>
              <c:showCatName val="0"/>
              <c:showSerName val="0"/>
              <c:showPercent val="0"/>
              <c:showBubbleSize val="0"/>
              <c:extLst>
                <c:ext xmlns:c15="http://schemas.microsoft.com/office/drawing/2012/chart" uri="{CE6537A1-D6FC-4f65-9D91-7224C49458BB}">
                  <c15:layout/>
                </c:ext>
              </c:extLst>
            </c:dLbl>
            <c:dLbl>
              <c:idx val="2"/>
              <c:layout>
                <c:manualLayout>
                  <c:x val="0.0823348976577483"/>
                  <c:y val="0.178248206025018"/>
                </c:manualLayout>
              </c:layout>
              <c:tx>
                <c:rich>
                  <a:bodyPr rot="0" spcFirstLastPara="0" vertOverflow="ellipsis" vert="horz" wrap="square" lIns="38100" tIns="19050" rIns="38100" bIns="19050" anchor="ctr" anchorCtr="1" forceAA="0"/>
                  <a:lstStyle/>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65 </a:t>
                    </a:r>
                    <a:endParaRPr lang="en-US" altLang="zh-CN" sz="2000">
                      <a:solidFill>
                        <a:schemeClr val="tx1"/>
                      </a:solidFill>
                    </a:endParaRPr>
                  </a:p>
                  <a:p>
                    <a:pPr defTabSz="914400">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r>
                      <a:rPr lang="en-US" altLang="zh-CN" sz="2000">
                        <a:solidFill>
                          <a:schemeClr val="tx1"/>
                        </a:solidFill>
                      </a:rPr>
                      <a:t>(20%)</a:t>
                    </a:r>
                    <a:endParaRPr lang="en-US" altLang="zh-CN" sz="2000">
                      <a:solidFill>
                        <a:schemeClr val="tx1"/>
                      </a:solidFill>
                    </a:endParaRPr>
                  </a:p>
                </c:rich>
              </c:tx>
              <c:dLblPos val="bestFit"/>
              <c:showLegendKey val="0"/>
              <c:showVal val="1"/>
              <c:showCatName val="0"/>
              <c:showSerName val="0"/>
              <c:showPercent val="0"/>
              <c:showBubbleSize val="0"/>
              <c:extLst>
                <c:ext xmlns:c15="http://schemas.microsoft.com/office/drawing/2012/chart" uri="{CE6537A1-D6FC-4f65-9D91-7224C49458BB}">
                  <c15:layout>
                    <c:manualLayout>
                      <c:w val="0.0821650728808839"/>
                      <c:h val="0.134047843441781"/>
                    </c:manualLayout>
                  </c15:layout>
                </c:ext>
              </c:extLst>
            </c:dLbl>
            <c:numFmt formatCode="General" sourceLinked="1"/>
            <c:spPr>
              <a:noFill/>
              <a:ln>
                <a:noFill/>
              </a:ln>
              <a:effectLst/>
            </c:spPr>
            <c:txPr>
              <a:bodyPr rot="0" spcFirstLastPara="0" vertOverflow="ellipsis" vert="horz" wrap="square" lIns="38100" tIns="19050" rIns="38100" bIns="19050" anchor="ctr" anchorCtr="1" forceAA="0"/>
              <a:lstStyle/>
              <a:p>
                <a:pPr>
                  <a:defRPr lang="zh-CN" sz="2000" b="0" i="0" u="none" strike="noStrike" kern="1200" baseline="0">
                    <a:solidFill>
                      <a:schemeClr val="tx1"/>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dLblPos val="inEnd"/>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Training Data</c:v>
                </c:pt>
                <c:pt idx="1">
                  <c:v>Validation Data</c:v>
                </c:pt>
                <c:pt idx="2">
                  <c:v>Test Data</c:v>
                </c:pt>
              </c:strCache>
            </c:strRef>
          </c:cat>
          <c:val>
            <c:numRef>
              <c:f>Sheet1!$B$2:$B$4</c:f>
              <c:numCache>
                <c:formatCode>General</c:formatCode>
                <c:ptCount val="3"/>
                <c:pt idx="0">
                  <c:v>159</c:v>
                </c:pt>
                <c:pt idx="1">
                  <c:v>23</c:v>
                </c:pt>
                <c:pt idx="2">
                  <c:v>46</c:v>
                </c:pt>
              </c:numCache>
            </c:numRef>
          </c:val>
        </c:ser>
        <c:dLbls>
          <c:showLegendKey val="0"/>
          <c:showVal val="1"/>
          <c:showCatName val="0"/>
          <c:showSerName val="0"/>
          <c:showPercent val="0"/>
          <c:showBubbleSize val="0"/>
          <c:showLeaderLines val="1"/>
        </c:dLbls>
        <c:firstSliceAng val="0"/>
      </c:pieChart>
      <c:spPr>
        <a:noFill/>
        <a:ln>
          <a:noFill/>
        </a:ln>
        <a:effectLst/>
      </c:spPr>
    </c:plotArea>
    <c:legend>
      <c:legendPos val="t"/>
      <c:legendEntry>
        <c:idx val="0"/>
        <c:txPr>
          <a:bodyPr rot="0" spcFirstLastPara="0" vertOverflow="ellipsis" vert="horz" wrap="square" anchor="ctr" anchorCtr="1"/>
          <a:lstStyle/>
          <a:p>
            <a:pPr>
              <a:defRPr lang="zh-CN" sz="2000" b="0" i="0" u="none" strike="noStrike" kern="1200" baseline="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Entry>
      <c:legendEntry>
        <c:idx val="1"/>
        <c:txPr>
          <a:bodyPr rot="0" spcFirstLastPara="0" vertOverflow="ellipsis" vert="horz" wrap="square" anchor="ctr" anchorCtr="1"/>
          <a:lstStyle/>
          <a:p>
            <a:pPr>
              <a:defRPr lang="zh-CN" sz="2000" b="0" i="0" u="none" strike="noStrike" kern="1200" baseline="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Entry>
      <c:legendEntry>
        <c:idx val="2"/>
        <c:txPr>
          <a:bodyPr rot="0" spcFirstLastPara="0" vertOverflow="ellipsis" vert="horz" wrap="square" anchor="ctr" anchorCtr="1"/>
          <a:lstStyle/>
          <a:p>
            <a:pPr>
              <a:defRPr lang="zh-CN" sz="2000" b="0" i="0" u="none" strike="noStrike" kern="1200" baseline="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Entry>
      <c:layout/>
      <c:overlay val="0"/>
      <c:spPr>
        <a:noFill/>
        <a:ln>
          <a:noFill/>
        </a:ln>
        <a:effectLst/>
      </c:spPr>
      <c:txPr>
        <a:bodyPr rot="0" spcFirstLastPara="0" vertOverflow="ellipsis" vert="horz" wrap="square" anchor="ctr" anchorCtr="1" forceAA="0"/>
        <a:lstStyle/>
        <a:p>
          <a:pPr>
            <a:defRPr lang="zh-CN" sz="2000" b="0" i="0" u="none" strike="noStrike" kern="1200" baseline="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legend>
    <c:plotVisOnly val="1"/>
    <c:dispBlanksAs val="gap"/>
    <c:showDLblsOverMax val="0"/>
    <c:extLst>
      <c:ext uri="{0b15fc19-7d7d-44ad-8c2d-2c3a37ce22c3}">
        <chartProps xmlns="https://web.wps.cn/et/2018/main" chartId="{c3871e98-258f-4918-8342-0d4bcab4afe3}"/>
      </c:ext>
    </c:extLst>
  </c:chart>
  <c:spPr>
    <a:solidFill>
      <a:schemeClr val="bg1"/>
    </a:solidFill>
    <a:ln w="9525" cap="flat" cmpd="sng" algn="ctr">
      <a:noFill/>
      <a:round/>
    </a:ln>
    <a:effectLst/>
  </c:spPr>
  <c:txPr>
    <a:bodyPr/>
    <a:lstStyle/>
    <a:p>
      <a:pPr>
        <a:defRPr lang="zh-CN" sz="2000">
          <a:solidFill>
            <a:schemeClr val="tx2"/>
          </a:solidFill>
          <a:latin typeface="微软雅黑" panose="020B0503020204020204" charset="-122"/>
          <a:ea typeface="微软雅黑" panose="020B0503020204020204" charset="-122"/>
          <a:cs typeface="微软雅黑" panose="020B0503020204020204" charset="-122"/>
          <a:sym typeface="微软雅黑" panose="020B0503020204020204"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1008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10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000" kern="1200"/>
    <cs:bodyPr rot="0" spcFirstLastPara="1" vertOverflow="clip" horzOverflow="clip" vert="horz" wrap="square" lIns="36576" tIns="18288" rIns="36576" bIns="18288" anchor="ctr" anchorCtr="1">
      <a:spAutoFit/>
    </cs:bodyPr>
  </cs:dataLabelCallout>
  <cs:dataPoint>
    <cs:lnRef idx="0">
      <cs:styleClr val="auto"/>
    </cs:lnRef>
    <cs:fillRef idx="1">
      <cs:styleClr val="auto"/>
    </cs:fillRef>
    <cs:effectRef idx="0"/>
    <cs:fontRef idx="minor">
      <a:schemeClr val="dk1"/>
    </cs:fontRef>
    <cs:spPr>
      <a:ln>
        <a:solidFill>
          <a:schemeClr val="bg1"/>
        </a:solidFill>
      </a:ln>
      <a:effectLst/>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lt1">
            <a:lumMod val="902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75000"/>
        <a:lumOff val="25000"/>
      </a:schemeClr>
    </cs:fontRef>
    <cs:defRPr sz="1400" b="1" kern="120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68763" cy="355600"/>
          </a:xfrm>
          <a:prstGeom prst="rect">
            <a:avLst/>
          </a:prstGeom>
        </p:spPr>
        <p:txBody>
          <a:bodyPr vert="horz" lIns="91440" tIns="45720" rIns="91440" bIns="45720" rtlCol="0"/>
          <a:lstStyle>
            <a:lvl1pPr algn="l">
              <a:defRPr sz="1200"/>
            </a:lvl1pPr>
          </a:lstStyle>
          <a:p>
            <a:endParaRPr lang="es-MX"/>
          </a:p>
        </p:txBody>
      </p:sp>
      <p:sp>
        <p:nvSpPr>
          <p:cNvPr id="3" name="Date Placeholder 2"/>
          <p:cNvSpPr>
            <a:spLocks noGrp="1"/>
          </p:cNvSpPr>
          <p:nvPr>
            <p:ph type="dt" idx="1"/>
          </p:nvPr>
        </p:nvSpPr>
        <p:spPr>
          <a:xfrm>
            <a:off x="5318125" y="0"/>
            <a:ext cx="4068763" cy="355600"/>
          </a:xfrm>
          <a:prstGeom prst="rect">
            <a:avLst/>
          </a:prstGeom>
        </p:spPr>
        <p:txBody>
          <a:bodyPr vert="horz" lIns="91440" tIns="45720" rIns="91440" bIns="45720" rtlCol="0"/>
          <a:lstStyle>
            <a:lvl1pPr algn="r">
              <a:defRPr sz="1200"/>
            </a:lvl1pPr>
          </a:lstStyle>
          <a:p>
            <a:fld id="{F36E2314-1E6E-4D94-9B04-8783B3271103}" type="datetimeFigureOut">
              <a:rPr lang="es-MX" smtClean="0"/>
            </a:fld>
            <a:endParaRPr lang="es-MX"/>
          </a:p>
        </p:txBody>
      </p:sp>
      <p:sp>
        <p:nvSpPr>
          <p:cNvPr id="4" name="Slide Image Placeholder 3"/>
          <p:cNvSpPr>
            <a:spLocks noGrp="1" noRot="1" noChangeAspect="1"/>
          </p:cNvSpPr>
          <p:nvPr>
            <p:ph type="sldImg" idx="2"/>
          </p:nvPr>
        </p:nvSpPr>
        <p:spPr>
          <a:xfrm>
            <a:off x="3095625" y="887413"/>
            <a:ext cx="3197225" cy="2397125"/>
          </a:xfrm>
          <a:prstGeom prst="rect">
            <a:avLst/>
          </a:prstGeom>
          <a:noFill/>
          <a:ln w="12700">
            <a:solidFill>
              <a:prstClr val="black"/>
            </a:solidFill>
          </a:ln>
        </p:spPr>
        <p:txBody>
          <a:bodyPr vert="horz" lIns="91440" tIns="45720" rIns="91440" bIns="45720" rtlCol="0" anchor="ctr"/>
          <a:lstStyle/>
          <a:p>
            <a:endParaRPr lang="es-MX"/>
          </a:p>
        </p:txBody>
      </p:sp>
      <p:sp>
        <p:nvSpPr>
          <p:cNvPr id="5" name="Notes Placeholder 4"/>
          <p:cNvSpPr>
            <a:spLocks noGrp="1"/>
          </p:cNvSpPr>
          <p:nvPr>
            <p:ph type="body" sz="quarter" idx="3"/>
          </p:nvPr>
        </p:nvSpPr>
        <p:spPr>
          <a:xfrm>
            <a:off x="938213" y="3417888"/>
            <a:ext cx="7512050" cy="2797175"/>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s-MX"/>
          </a:p>
        </p:txBody>
      </p:sp>
      <p:sp>
        <p:nvSpPr>
          <p:cNvPr id="6" name="Footer Placeholder 5"/>
          <p:cNvSpPr>
            <a:spLocks noGrp="1"/>
          </p:cNvSpPr>
          <p:nvPr>
            <p:ph type="ftr" sz="quarter" idx="4"/>
          </p:nvPr>
        </p:nvSpPr>
        <p:spPr>
          <a:xfrm>
            <a:off x="0" y="6746875"/>
            <a:ext cx="4068763" cy="355600"/>
          </a:xfrm>
          <a:prstGeom prst="rect">
            <a:avLst/>
          </a:prstGeom>
        </p:spPr>
        <p:txBody>
          <a:bodyPr vert="horz" lIns="91440" tIns="45720" rIns="91440" bIns="45720" rtlCol="0" anchor="b"/>
          <a:lstStyle>
            <a:lvl1pPr algn="l">
              <a:defRPr sz="1200"/>
            </a:lvl1pPr>
          </a:lstStyle>
          <a:p>
            <a:endParaRPr lang="es-MX"/>
          </a:p>
        </p:txBody>
      </p:sp>
      <p:sp>
        <p:nvSpPr>
          <p:cNvPr id="7" name="Slide Number Placeholder 6"/>
          <p:cNvSpPr>
            <a:spLocks noGrp="1"/>
          </p:cNvSpPr>
          <p:nvPr>
            <p:ph type="sldNum" sz="quarter" idx="5"/>
          </p:nvPr>
        </p:nvSpPr>
        <p:spPr>
          <a:xfrm>
            <a:off x="5318125" y="6746875"/>
            <a:ext cx="4068763" cy="355600"/>
          </a:xfrm>
          <a:prstGeom prst="rect">
            <a:avLst/>
          </a:prstGeom>
        </p:spPr>
        <p:txBody>
          <a:bodyPr vert="horz" lIns="91440" tIns="45720" rIns="91440" bIns="45720" rtlCol="0" anchor="b"/>
          <a:lstStyle>
            <a:lvl1pPr algn="r">
              <a:defRPr sz="1200"/>
            </a:lvl1pPr>
          </a:lstStyle>
          <a:p>
            <a:fld id="{0C4052B3-80B3-4B6A-8704-8923B2334D22}" type="slidenum">
              <a:rPr lang="es-MX" smtClean="0"/>
            </a:fld>
            <a:endParaRPr lang="es-MX"/>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7DBDAB-CF71-4668-9C10-A784BEEC7D98}"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9B7DBDAB-CF71-4668-9C10-A784BEEC7D98}"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9B7DBDAB-CF71-4668-9C10-A784BEEC7D98}"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9B7DBDAB-CF71-4668-9C10-A784BEEC7D98}"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9B7DBDAB-CF71-4668-9C10-A784BEEC7D98}"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9B7DBDAB-CF71-4668-9C10-A784BEEC7D98}"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endParaRPr lang="en-US"/>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endParaRPr lang="en-US"/>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9B7DBDAB-CF71-4668-9C10-A784BEEC7D98}"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7DBDAB-CF71-4668-9C10-A784BEEC7D98}"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DBDAB-CF71-4668-9C10-A784BEEC7D98}"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9B7DBDAB-CF71-4668-9C10-A784BEEC7D98}"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9B7DBDAB-CF71-4668-9C10-A784BEEC7D98}"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3727E8-7366-45F6-95B8-DD79942C6294}"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B7DBDAB-CF71-4668-9C10-A784BEEC7D98}" type="datetimeFigureOut">
              <a:rPr lang="en-US" smtClean="0"/>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B3727E8-7366-45F6-95B8-DD79942C629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4" Type="http://schemas.openxmlformats.org/officeDocument/2006/relationships/notesSlide" Target="../notesSlides/notesSlide1.xml"/><Relationship Id="rId13" Type="http://schemas.openxmlformats.org/officeDocument/2006/relationships/slideLayout" Target="../slideLayouts/slideLayout7.xml"/><Relationship Id="rId12" Type="http://schemas.openxmlformats.org/officeDocument/2006/relationships/image" Target="../media/image11.png"/><Relationship Id="rId11" Type="http://schemas.openxmlformats.org/officeDocument/2006/relationships/image" Target="../media/image10.png"/><Relationship Id="rId10" Type="http://schemas.openxmlformats.org/officeDocument/2006/relationships/image" Target="../media/image9.png"/><Relationship Id="rId1"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Rectangle: Rounded Corners 113"/>
          <p:cNvSpPr/>
          <p:nvPr/>
        </p:nvSpPr>
        <p:spPr>
          <a:xfrm>
            <a:off x="848995" y="6024245"/>
            <a:ext cx="14714855" cy="265830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endParaRPr lang="en-US" dirty="0"/>
          </a:p>
        </p:txBody>
      </p:sp>
      <p:sp>
        <p:nvSpPr>
          <p:cNvPr id="116" name="Rectangle: Rounded Corners 115"/>
          <p:cNvSpPr/>
          <p:nvPr/>
        </p:nvSpPr>
        <p:spPr>
          <a:xfrm>
            <a:off x="15240685" y="6019185"/>
            <a:ext cx="13716000" cy="26582866"/>
          </a:xfrm>
          <a:prstGeom prst="roundRect">
            <a:avLst>
              <a:gd name="adj" fmla="val 9683"/>
            </a:avLst>
          </a:prstGeom>
          <a:ln>
            <a:noFill/>
          </a:ln>
        </p:spPr>
        <p:style>
          <a:lnRef idx="2">
            <a:schemeClr val="accent1"/>
          </a:lnRef>
          <a:fillRef idx="0">
            <a:srgbClr val="FFFFFF"/>
          </a:fillRef>
          <a:effectRef idx="0">
            <a:srgbClr val="FFFFFF"/>
          </a:effectRef>
          <a:fontRef idx="minor">
            <a:schemeClr val="tx1"/>
          </a:fontRef>
        </p:style>
        <p:txBody>
          <a:bodyPr rtlCol="0" anchor="ctr"/>
          <a:lstStyle/>
          <a:p>
            <a:pPr algn="ctr"/>
            <a:endParaRPr lang="en-US" dirty="0"/>
          </a:p>
        </p:txBody>
      </p:sp>
      <p:sp>
        <p:nvSpPr>
          <p:cNvPr id="113" name="Rectangle: Rounded Corners 112"/>
          <p:cNvSpPr/>
          <p:nvPr/>
        </p:nvSpPr>
        <p:spPr>
          <a:xfrm>
            <a:off x="28880435" y="5866765"/>
            <a:ext cx="14624685" cy="26583005"/>
          </a:xfrm>
          <a:prstGeom prst="roundRect">
            <a:avLst>
              <a:gd name="adj" fmla="val 968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endParaRPr lang="en-US" dirty="0"/>
          </a:p>
        </p:txBody>
      </p:sp>
      <p:sp>
        <p:nvSpPr>
          <p:cNvPr id="2" name="Rectangle 1"/>
          <p:cNvSpPr/>
          <p:nvPr/>
        </p:nvSpPr>
        <p:spPr>
          <a:xfrm>
            <a:off x="9135745" y="339090"/>
            <a:ext cx="27282775" cy="4461510"/>
          </a:xfrm>
          <a:prstGeom prst="rect">
            <a:avLst/>
          </a:prstGeom>
        </p:spPr>
        <p:txBody>
          <a:bodyPr wrap="square">
            <a:spAutoFit/>
          </a:bodyPr>
          <a:lstStyle/>
          <a:p>
            <a:pPr algn="ctr"/>
            <a:r>
              <a:rPr lang="en-US" altLang="zh-CN" sz="8800" b="1" dirty="0">
                <a:solidFill>
                  <a:srgbClr val="182B49"/>
                </a:solidFill>
                <a:ea typeface="Calibri" panose="020F0502020204030204" pitchFamily="34" charset="0"/>
              </a:rPr>
              <a:t>Spatio-Temporal Traffic Flow Forecasting </a:t>
            </a:r>
            <a:endParaRPr lang="en-US" altLang="zh-CN" sz="8800" b="1" dirty="0">
              <a:solidFill>
                <a:srgbClr val="182B49"/>
              </a:solidFill>
              <a:ea typeface="Calibri" panose="020F0502020204030204" pitchFamily="34" charset="0"/>
            </a:endParaRPr>
          </a:p>
          <a:p>
            <a:pPr algn="ctr"/>
            <a:r>
              <a:rPr lang="en-US" altLang="zh-CN" sz="8800" b="1" dirty="0">
                <a:solidFill>
                  <a:srgbClr val="182B49"/>
                </a:solidFill>
                <a:ea typeface="Calibri" panose="020F0502020204030204" pitchFamily="34" charset="0"/>
              </a:rPr>
              <a:t>Integrating Road Graphs and Weather</a:t>
            </a:r>
            <a:endParaRPr lang="en-US" altLang="zh-CN" sz="8800" b="1" dirty="0">
              <a:solidFill>
                <a:srgbClr val="182B49"/>
              </a:solidFill>
              <a:ea typeface="Calibri" panose="020F0502020204030204" pitchFamily="34" charset="0"/>
            </a:endParaRPr>
          </a:p>
          <a:p>
            <a:pPr algn="ctr"/>
            <a:r>
              <a:rPr lang="en-US" sz="5400" b="1" dirty="0">
                <a:solidFill>
                  <a:srgbClr val="182B49"/>
                </a:solidFill>
              </a:rPr>
              <a:t>Changwei Jing, Yanxi Chen, Alan Xu</a:t>
            </a:r>
            <a:endParaRPr lang="en-US" sz="5400" dirty="0">
              <a:solidFill>
                <a:srgbClr val="182B49"/>
              </a:solidFill>
            </a:endParaRPr>
          </a:p>
          <a:p>
            <a:pPr algn="ctr"/>
            <a:r>
              <a:rPr lang="en-US" sz="5400" dirty="0">
                <a:solidFill>
                  <a:srgbClr val="182B49"/>
                </a:solidFill>
              </a:rPr>
              <a:t>Department of </a:t>
            </a:r>
            <a:r>
              <a:rPr lang="en-US" sz="5400" dirty="0">
                <a:solidFill>
                  <a:srgbClr val="182B49"/>
                </a:solidFill>
              </a:rPr>
              <a:t>Electrical and Computer Engineering, University of California - San Diego</a:t>
            </a:r>
            <a:endParaRPr lang="en-US" sz="5400" dirty="0">
              <a:solidFill>
                <a:srgbClr val="182B49"/>
              </a:solidFill>
            </a:endParaRPr>
          </a:p>
        </p:txBody>
      </p:sp>
      <p:pic>
        <p:nvPicPr>
          <p:cNvPr id="6" name="Picture 5" descr="A close up of a sign&#10;&#10;Description generated with very high confiden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72415" y="464820"/>
            <a:ext cx="4151630" cy="4151630"/>
          </a:xfrm>
          <a:prstGeom prst="rect">
            <a:avLst/>
          </a:prstGeom>
        </p:spPr>
      </p:pic>
      <p:sp>
        <p:nvSpPr>
          <p:cNvPr id="9" name="Rectangle 8"/>
          <p:cNvSpPr/>
          <p:nvPr/>
        </p:nvSpPr>
        <p:spPr>
          <a:xfrm>
            <a:off x="91" y="5124612"/>
            <a:ext cx="43891200" cy="261259"/>
          </a:xfrm>
          <a:prstGeom prst="rect">
            <a:avLst/>
          </a:prstGeom>
          <a:solidFill>
            <a:srgbClr val="C69214"/>
          </a:solidFill>
          <a:ln>
            <a:solidFill>
              <a:srgbClr val="C692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2" name="TextBox 21"/>
          <p:cNvSpPr txBox="1"/>
          <p:nvPr/>
        </p:nvSpPr>
        <p:spPr>
          <a:xfrm>
            <a:off x="29534486" y="21925014"/>
            <a:ext cx="13716000" cy="1014730"/>
          </a:xfrm>
          <a:prstGeom prst="rect">
            <a:avLst/>
          </a:prstGeom>
          <a:noFill/>
        </p:spPr>
        <p:txBody>
          <a:bodyPr wrap="square" rtlCol="0">
            <a:spAutoFit/>
          </a:bodyPr>
          <a:lstStyle/>
          <a:p>
            <a:pPr algn="ctr"/>
            <a:r>
              <a:rPr lang="en-US" sz="6000" b="1" dirty="0">
                <a:solidFill>
                  <a:srgbClr val="182B49"/>
                </a:solidFill>
              </a:rPr>
              <a:t>Conclusions</a:t>
            </a:r>
            <a:endParaRPr lang="en-US" sz="6000" b="1" dirty="0">
              <a:solidFill>
                <a:srgbClr val="182B49"/>
              </a:solidFill>
            </a:endParaRPr>
          </a:p>
        </p:txBody>
      </p:sp>
      <p:sp>
        <p:nvSpPr>
          <p:cNvPr id="23" name="TextBox 22"/>
          <p:cNvSpPr txBox="1"/>
          <p:nvPr/>
        </p:nvSpPr>
        <p:spPr>
          <a:xfrm>
            <a:off x="786492" y="7322816"/>
            <a:ext cx="7099617" cy="738664"/>
          </a:xfrm>
          <a:prstGeom prst="rect">
            <a:avLst/>
          </a:prstGeom>
          <a:noFill/>
        </p:spPr>
        <p:txBody>
          <a:bodyPr wrap="square" lIns="182880" rIns="182880" rtlCol="0">
            <a:spAutoFit/>
          </a:bodyPr>
          <a:lstStyle/>
          <a:p>
            <a:pPr algn="just"/>
            <a:endParaRPr lang="en-US" sz="4200" spc="-30" dirty="0"/>
          </a:p>
        </p:txBody>
      </p:sp>
      <p:sp>
        <p:nvSpPr>
          <p:cNvPr id="28" name="TextBox 27"/>
          <p:cNvSpPr txBox="1"/>
          <p:nvPr/>
        </p:nvSpPr>
        <p:spPr>
          <a:xfrm>
            <a:off x="15346045" y="5852160"/>
            <a:ext cx="13218160" cy="1014730"/>
          </a:xfrm>
          <a:prstGeom prst="rect">
            <a:avLst/>
          </a:prstGeom>
          <a:noFill/>
          <a:extLst>
            <a:ext uri="{909E8E84-426E-40DD-AFC4-6F175D3DCCD1}">
              <a14:hiddenFill xmlns:a14="http://schemas.microsoft.com/office/drawing/2010/main">
                <a:solidFill>
                  <a:schemeClr val="accent1"/>
                </a:solidFill>
              </a14:hiddenFill>
            </a:ext>
          </a:extLst>
        </p:spPr>
        <p:style>
          <a:lnRef idx="0">
            <a:srgbClr val="FFFFFF"/>
          </a:lnRef>
          <a:fillRef idx="1">
            <a:schemeClr val="accent1"/>
          </a:fillRef>
          <a:effectRef idx="0">
            <a:srgbClr val="FFFFFF"/>
          </a:effectRef>
          <a:fontRef idx="minor">
            <a:schemeClr val="lt1"/>
          </a:fontRef>
        </p:style>
        <p:txBody>
          <a:bodyPr wrap="square" rtlCol="0">
            <a:spAutoFit/>
          </a:bodyPr>
          <a:lstStyle/>
          <a:p>
            <a:pPr algn="ctr"/>
            <a:r>
              <a:rPr lang="en-US" sz="6000" b="1" dirty="0">
                <a:solidFill>
                  <a:srgbClr val="182B49"/>
                </a:solidFill>
              </a:rPr>
              <a:t>Dataset</a:t>
            </a:r>
            <a:endParaRPr lang="en-US" sz="6000" b="1" dirty="0">
              <a:solidFill>
                <a:srgbClr val="182B49"/>
              </a:solidFill>
            </a:endParaRPr>
          </a:p>
        </p:txBody>
      </p:sp>
      <p:sp>
        <p:nvSpPr>
          <p:cNvPr id="12" name="TextBox 11"/>
          <p:cNvSpPr txBox="1"/>
          <p:nvPr/>
        </p:nvSpPr>
        <p:spPr>
          <a:xfrm>
            <a:off x="1438485" y="16510396"/>
            <a:ext cx="1793900" cy="40011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sz="2000" b="1" dirty="0">
                <a:solidFill>
                  <a:schemeClr val="bg1"/>
                </a:solidFill>
              </a:rPr>
              <a:t>Type B TDA</a:t>
            </a:r>
            <a:endParaRPr lang="es-MX" sz="2000" b="1" dirty="0">
              <a:solidFill>
                <a:schemeClr val="bg1"/>
              </a:solidFill>
            </a:endParaRPr>
          </a:p>
        </p:txBody>
      </p:sp>
      <p:pic>
        <p:nvPicPr>
          <p:cNvPr id="57" name="图片 56" descr="UCSDLogo-JSOE-ElectricalandComputerEngineering-BlueGold"/>
          <p:cNvPicPr>
            <a:picLocks noChangeAspect="1"/>
          </p:cNvPicPr>
          <p:nvPr/>
        </p:nvPicPr>
        <p:blipFill>
          <a:blip r:embed="rId3"/>
          <a:stretch>
            <a:fillRect/>
          </a:stretch>
        </p:blipFill>
        <p:spPr>
          <a:xfrm>
            <a:off x="683895" y="1078865"/>
            <a:ext cx="11563985" cy="2647315"/>
          </a:xfrm>
          <a:prstGeom prst="rect">
            <a:avLst/>
          </a:prstGeom>
        </p:spPr>
      </p:pic>
      <p:sp>
        <p:nvSpPr>
          <p:cNvPr id="58" name="TextBox 27"/>
          <p:cNvSpPr txBox="1"/>
          <p:nvPr/>
        </p:nvSpPr>
        <p:spPr>
          <a:xfrm>
            <a:off x="1001395" y="5866765"/>
            <a:ext cx="13952855" cy="1014730"/>
          </a:xfrm>
          <a:prstGeom prst="rect">
            <a:avLst/>
          </a:prstGeom>
          <a:noFill/>
          <a:extLst>
            <a:ext uri="{909E8E84-426E-40DD-AFC4-6F175D3DCCD1}">
              <a14:hiddenFill xmlns:a14="http://schemas.microsoft.com/office/drawing/2010/main">
                <a:solidFill>
                  <a:schemeClr val="accent1"/>
                </a:solidFill>
              </a14:hiddenFill>
            </a:ext>
          </a:extLst>
        </p:spPr>
        <p:style>
          <a:lnRef idx="0">
            <a:srgbClr val="FFFFFF"/>
          </a:lnRef>
          <a:fillRef idx="1">
            <a:schemeClr val="accent1"/>
          </a:fillRef>
          <a:effectRef idx="0">
            <a:srgbClr val="FFFFFF"/>
          </a:effectRef>
          <a:fontRef idx="minor">
            <a:schemeClr val="lt1"/>
          </a:fontRef>
        </p:style>
        <p:txBody>
          <a:bodyPr wrap="square" rtlCol="0">
            <a:spAutoFit/>
          </a:bodyPr>
          <a:p>
            <a:pPr algn="ctr"/>
            <a:r>
              <a:rPr lang="en-US" sz="6000" b="1" dirty="0">
                <a:solidFill>
                  <a:srgbClr val="182B49"/>
                </a:solidFill>
              </a:rPr>
              <a:t>Introduction</a:t>
            </a:r>
            <a:endParaRPr lang="en-US" sz="6000" b="1" dirty="0">
              <a:solidFill>
                <a:srgbClr val="182B49"/>
              </a:solidFill>
            </a:endParaRPr>
          </a:p>
        </p:txBody>
      </p:sp>
      <p:sp>
        <p:nvSpPr>
          <p:cNvPr id="62" name="TextBox 27"/>
          <p:cNvSpPr txBox="1"/>
          <p:nvPr/>
        </p:nvSpPr>
        <p:spPr>
          <a:xfrm>
            <a:off x="1092200" y="18724880"/>
            <a:ext cx="14149070" cy="1014730"/>
          </a:xfrm>
          <a:prstGeom prst="rect">
            <a:avLst/>
          </a:prstGeom>
          <a:noFill/>
          <a:extLst>
            <a:ext uri="{909E8E84-426E-40DD-AFC4-6F175D3DCCD1}">
              <a14:hiddenFill xmlns:a14="http://schemas.microsoft.com/office/drawing/2010/main">
                <a:solidFill>
                  <a:schemeClr val="accent1"/>
                </a:solidFill>
              </a14:hiddenFill>
            </a:ext>
          </a:extLst>
        </p:spPr>
        <p:style>
          <a:lnRef idx="0">
            <a:srgbClr val="FFFFFF"/>
          </a:lnRef>
          <a:fillRef idx="1">
            <a:schemeClr val="accent1"/>
          </a:fillRef>
          <a:effectRef idx="0">
            <a:srgbClr val="FFFFFF"/>
          </a:effectRef>
          <a:fontRef idx="minor">
            <a:schemeClr val="lt1"/>
          </a:fontRef>
        </p:style>
        <p:txBody>
          <a:bodyPr wrap="square" rtlCol="0">
            <a:spAutoFit/>
          </a:bodyPr>
          <a:p>
            <a:pPr algn="ctr"/>
            <a:r>
              <a:rPr lang="en-US" sz="6000" b="1" dirty="0">
                <a:solidFill>
                  <a:srgbClr val="182B49"/>
                </a:solidFill>
              </a:rPr>
              <a:t>Method</a:t>
            </a:r>
            <a:endParaRPr lang="en-US" sz="6000" b="1" dirty="0">
              <a:solidFill>
                <a:srgbClr val="182B49"/>
              </a:solidFill>
            </a:endParaRPr>
          </a:p>
        </p:txBody>
      </p:sp>
      <p:sp>
        <p:nvSpPr>
          <p:cNvPr id="64" name="TextBox 21"/>
          <p:cNvSpPr txBox="1"/>
          <p:nvPr/>
        </p:nvSpPr>
        <p:spPr>
          <a:xfrm>
            <a:off x="29591001" y="26013144"/>
            <a:ext cx="13716000" cy="1014730"/>
          </a:xfrm>
          <a:prstGeom prst="rect">
            <a:avLst/>
          </a:prstGeom>
          <a:noFill/>
        </p:spPr>
        <p:txBody>
          <a:bodyPr wrap="square" rtlCol="0">
            <a:spAutoFit/>
          </a:bodyPr>
          <a:p>
            <a:pPr algn="ctr"/>
            <a:r>
              <a:rPr lang="en-US" sz="6000" b="1" dirty="0">
                <a:solidFill>
                  <a:srgbClr val="182B49"/>
                </a:solidFill>
              </a:rPr>
              <a:t>References</a:t>
            </a:r>
            <a:endParaRPr lang="en-US" sz="6000" b="1" dirty="0">
              <a:solidFill>
                <a:srgbClr val="182B49"/>
              </a:solidFill>
            </a:endParaRPr>
          </a:p>
        </p:txBody>
      </p:sp>
      <p:sp>
        <p:nvSpPr>
          <p:cNvPr id="68" name="TextBox 84"/>
          <p:cNvSpPr txBox="1"/>
          <p:nvPr/>
        </p:nvSpPr>
        <p:spPr>
          <a:xfrm>
            <a:off x="28947110" y="27125295"/>
            <a:ext cx="14484350" cy="5215255"/>
          </a:xfrm>
          <a:prstGeom prst="rect">
            <a:avLst/>
          </a:prstGeom>
          <a:noFill/>
        </p:spPr>
        <p:txBody>
          <a:bodyPr wrap="square" lIns="182880" rIns="182880" rtlCol="0">
            <a:noAutofit/>
          </a:bodyPr>
          <a:p>
            <a:pPr marL="615950" indent="-571500" algn="just">
              <a:buFont typeface="Arial" panose="020B0604020202020204" pitchFamily="34" charset="0"/>
              <a:buChar char="•"/>
            </a:pPr>
            <a:r>
              <a:rPr lang="en-US" altLang="zh-CN" sz="3600" dirty="0"/>
              <a:t>J. Chen, Y. Wang, Z. Ye, Y. Wang, and Y. Zheng, “Adaptive graph spatial-temporal transformer network for traffic flow forecasting,” </a:t>
            </a:r>
            <a:r>
              <a:rPr lang="en-US" altLang="zh-CN" sz="3600" i="1" dirty="0"/>
              <a:t>ACM CIKM</a:t>
            </a:r>
            <a:r>
              <a:rPr lang="en-US" altLang="zh-CN" sz="3600" dirty="0"/>
              <a:t>, pp. 4341–4350, 2022.</a:t>
            </a:r>
            <a:endParaRPr lang="en-US" altLang="zh-CN" sz="3600" dirty="0"/>
          </a:p>
          <a:p>
            <a:pPr marL="615950" indent="-571500" algn="just">
              <a:buFont typeface="Arial" panose="020B0604020202020204" pitchFamily="34" charset="0"/>
              <a:buChar char="•"/>
            </a:pPr>
            <a:r>
              <a:rPr lang="en-US" altLang="zh-CN" sz="3600" dirty="0"/>
              <a:t>S. Guo, Y. Lin, N. Feng, C. Song, and H. Wan, “Attention based spatial-temporal graph convolutional networks for traffic flow forecasting,” </a:t>
            </a:r>
            <a:r>
              <a:rPr lang="en-US" altLang="zh-CN" sz="3600" i="1" dirty="0"/>
              <a:t>AAAI Conference on Artificial Intelligence</a:t>
            </a:r>
            <a:r>
              <a:rPr lang="en-US" altLang="zh-CN" sz="3600" dirty="0"/>
              <a:t>, vol. 33, pp. 922–929, 2019.</a:t>
            </a:r>
            <a:endParaRPr lang="en-US" altLang="zh-CN" sz="3600" dirty="0"/>
          </a:p>
          <a:p>
            <a:pPr marL="615950" indent="-571500" algn="just">
              <a:buFont typeface="Arial" panose="020B0604020202020204" pitchFamily="34" charset="0"/>
              <a:buChar char="•"/>
            </a:pPr>
            <a:r>
              <a:rPr lang="en-US" altLang="zh-CN" sz="3600" dirty="0"/>
              <a:t>Y. Li, R. Yu, C. Shahabi, and Y. Liu, “Diffusion convolutional recurrent neural network: Data-driven traffic forecasting,”</a:t>
            </a:r>
            <a:r>
              <a:rPr lang="en-US" altLang="zh-CN" sz="3600" i="1" dirty="0"/>
              <a:t> International Conference on Learning Representations (ICLR)</a:t>
            </a:r>
            <a:r>
              <a:rPr lang="en-US" altLang="zh-CN" sz="3600" dirty="0"/>
              <a:t>, 2018.</a:t>
            </a:r>
            <a:endParaRPr lang="en-US" altLang="zh-CN" sz="3600" dirty="0"/>
          </a:p>
          <a:p>
            <a:pPr marL="44450" indent="0" algn="just">
              <a:buFont typeface="Arial" panose="020B0604020202020204" pitchFamily="34" charset="0"/>
              <a:buNone/>
            </a:pPr>
            <a:endParaRPr lang="en-US" altLang="zh-CN" sz="3600" dirty="0"/>
          </a:p>
        </p:txBody>
      </p:sp>
      <p:sp>
        <p:nvSpPr>
          <p:cNvPr id="81" name="TextBox 84"/>
          <p:cNvSpPr txBox="1"/>
          <p:nvPr/>
        </p:nvSpPr>
        <p:spPr>
          <a:xfrm>
            <a:off x="645160" y="19909790"/>
            <a:ext cx="14879955" cy="1243965"/>
          </a:xfrm>
          <a:prstGeom prst="rect">
            <a:avLst/>
          </a:prstGeom>
          <a:noFill/>
        </p:spPr>
        <p:txBody>
          <a:bodyPr wrap="square" lIns="182880" rIns="182880" rtlCol="0">
            <a:noAutofit/>
          </a:bodyPr>
          <a:p>
            <a:pPr marL="44450" indent="0" algn="just">
              <a:buFont typeface="Arial" panose="020B0604020202020204" pitchFamily="34" charset="0"/>
              <a:buNone/>
            </a:pPr>
            <a:r>
              <a:rPr lang="en-US" altLang="zh-CN" sz="3600" dirty="0"/>
              <a:t>Here we propose a spatio-temporal deep learning framework that integrates road network structure and weather information for traffic flow forecasting.</a:t>
            </a:r>
            <a:endParaRPr lang="en-US" altLang="zh-CN" sz="3600" dirty="0"/>
          </a:p>
          <a:p>
            <a:pPr marL="44450" lvl="0" indent="0" algn="just">
              <a:buFont typeface="Arial" panose="020B0604020202020204" pitchFamily="34" charset="0"/>
              <a:buNone/>
            </a:pPr>
            <a:endParaRPr lang="en-US" altLang="zh-CN" sz="3600" dirty="0">
              <a:solidFill>
                <a:schemeClr val="tx1"/>
              </a:solidFill>
            </a:endParaRPr>
          </a:p>
          <a:p>
            <a:pPr marL="44450" lvl="0" indent="0" algn="just">
              <a:buFont typeface="Arial" panose="020B0604020202020204" pitchFamily="34" charset="0"/>
              <a:buNone/>
            </a:pPr>
            <a:r>
              <a:rPr lang="en-US" altLang="zh-CN" sz="3600" dirty="0">
                <a:solidFill>
                  <a:schemeClr val="tx1"/>
                </a:solidFill>
              </a:rPr>
              <a:t> </a:t>
            </a:r>
            <a:endParaRPr lang="en-US" altLang="zh-CN" sz="3600" dirty="0">
              <a:solidFill>
                <a:schemeClr val="tx1"/>
              </a:solidFill>
            </a:endParaRPr>
          </a:p>
        </p:txBody>
      </p:sp>
      <p:sp>
        <p:nvSpPr>
          <p:cNvPr id="82" name="TextBox 84"/>
          <p:cNvSpPr txBox="1"/>
          <p:nvPr/>
        </p:nvSpPr>
        <p:spPr>
          <a:xfrm>
            <a:off x="560705" y="21276945"/>
            <a:ext cx="9545955" cy="9509125"/>
          </a:xfrm>
          <a:prstGeom prst="rect">
            <a:avLst/>
          </a:prstGeom>
          <a:noFill/>
        </p:spPr>
        <p:txBody>
          <a:bodyPr wrap="square" lIns="182880" rIns="182880" rtlCol="0">
            <a:spAutoFit/>
          </a:bodyPr>
          <a:p>
            <a:pPr marL="615950" indent="-571500" algn="just">
              <a:buFont typeface="Arial" panose="020B0604020202020204" pitchFamily="34" charset="0"/>
              <a:buChar char="•"/>
            </a:pPr>
            <a:r>
              <a:rPr lang="en-US" altLang="zh-CN" sz="3600" b="1" dirty="0"/>
              <a:t>Spatio-temporal modeling:</a:t>
            </a:r>
            <a:r>
              <a:rPr lang="en-US" altLang="zh-CN" sz="3600" dirty="0"/>
              <a:t> Traffic sensor data are organized as graph sequences, where nodes represent road segments and edges capture spatial connectivity. To capture both spatial and temporal dependencies, we adopt local multi-head self-attention over the spatio-temporal graph.</a:t>
            </a:r>
            <a:endParaRPr lang="en-US" altLang="zh-CN" sz="3600" dirty="0"/>
          </a:p>
          <a:p>
            <a:pPr marL="615950" indent="-571500" algn="just">
              <a:buFont typeface="Arial" panose="020B0604020202020204" pitchFamily="34" charset="0"/>
              <a:buChar char="•"/>
            </a:pPr>
            <a:r>
              <a:rPr lang="en-US" altLang="zh-CN" sz="3600" b="1" dirty="0"/>
              <a:t>Weather integration:</a:t>
            </a:r>
            <a:r>
              <a:rPr lang="en-US" altLang="zh-CN" sz="3600" dirty="0"/>
              <a:t> Multi-modal weather features are aligned with traffic data and concatenated as additional node inputs, enabling the model to learn the impact of weather on traffic.</a:t>
            </a:r>
            <a:endParaRPr lang="en-US" altLang="zh-CN" sz="3600" dirty="0"/>
          </a:p>
          <a:p>
            <a:pPr marL="615950" indent="-571500" algn="just">
              <a:buFont typeface="Arial" panose="020B0604020202020204" pitchFamily="34" charset="0"/>
              <a:buChar char="•"/>
            </a:pPr>
            <a:r>
              <a:rPr lang="en-US" altLang="zh-CN" sz="3600" b="1" dirty="0"/>
              <a:t>Model architecture: </a:t>
            </a:r>
            <a:r>
              <a:rPr lang="en-US" altLang="zh-CN" sz="3600" dirty="0"/>
              <a:t>The network stacks spatio-temporal attention blocks and feature fusion layers to jointly process traffic and weather data, outputting future traffic predictions for all road segments.</a:t>
            </a:r>
            <a:endParaRPr lang="en-US" altLang="zh-CN" sz="3600" dirty="0"/>
          </a:p>
        </p:txBody>
      </p:sp>
      <p:pic>
        <p:nvPicPr>
          <p:cNvPr id="84" name="图片 83" descr="Baseline_loss_curve"/>
          <p:cNvPicPr>
            <a:picLocks noChangeAspect="1"/>
          </p:cNvPicPr>
          <p:nvPr/>
        </p:nvPicPr>
        <p:blipFill>
          <a:blip r:embed="rId4"/>
          <a:stretch>
            <a:fillRect/>
          </a:stretch>
        </p:blipFill>
        <p:spPr>
          <a:xfrm>
            <a:off x="28909645" y="11042650"/>
            <a:ext cx="7315200" cy="4572000"/>
          </a:xfrm>
          <a:prstGeom prst="rect">
            <a:avLst/>
          </a:prstGeom>
        </p:spPr>
      </p:pic>
      <p:pic>
        <p:nvPicPr>
          <p:cNvPr id="91" name="图片 90" descr="Baseline_test_metrics_curve"/>
          <p:cNvPicPr>
            <a:picLocks noChangeAspect="1"/>
          </p:cNvPicPr>
          <p:nvPr/>
        </p:nvPicPr>
        <p:blipFill>
          <a:blip r:embed="rId5"/>
          <a:stretch>
            <a:fillRect/>
          </a:stretch>
        </p:blipFill>
        <p:spPr>
          <a:xfrm>
            <a:off x="36224845" y="11042650"/>
            <a:ext cx="7315200" cy="4572000"/>
          </a:xfrm>
          <a:prstGeom prst="rect">
            <a:avLst/>
          </a:prstGeom>
        </p:spPr>
      </p:pic>
      <p:pic>
        <p:nvPicPr>
          <p:cNvPr id="92" name="图片 91" descr="loss_curve"/>
          <p:cNvPicPr>
            <a:picLocks noChangeAspect="1"/>
          </p:cNvPicPr>
          <p:nvPr/>
        </p:nvPicPr>
        <p:blipFill>
          <a:blip r:embed="rId6"/>
          <a:stretch>
            <a:fillRect/>
          </a:stretch>
        </p:blipFill>
        <p:spPr>
          <a:xfrm>
            <a:off x="28882340" y="16384905"/>
            <a:ext cx="7315200" cy="4572000"/>
          </a:xfrm>
          <a:prstGeom prst="rect">
            <a:avLst/>
          </a:prstGeom>
        </p:spPr>
      </p:pic>
      <p:pic>
        <p:nvPicPr>
          <p:cNvPr id="96" name="图片 95" descr="test_metrics_curve"/>
          <p:cNvPicPr>
            <a:picLocks noChangeAspect="1"/>
          </p:cNvPicPr>
          <p:nvPr/>
        </p:nvPicPr>
        <p:blipFill>
          <a:blip r:embed="rId7"/>
          <a:stretch>
            <a:fillRect/>
          </a:stretch>
        </p:blipFill>
        <p:spPr>
          <a:xfrm>
            <a:off x="36222940" y="16384905"/>
            <a:ext cx="7315200" cy="4572000"/>
          </a:xfrm>
          <a:prstGeom prst="rect">
            <a:avLst/>
          </a:prstGeom>
        </p:spPr>
      </p:pic>
      <p:pic>
        <p:nvPicPr>
          <p:cNvPr id="99" name="图片 98" descr="ChatGPT Image 2025年6月2日 18_27_14"/>
          <p:cNvPicPr>
            <a:picLocks noChangeAspect="1"/>
          </p:cNvPicPr>
          <p:nvPr/>
        </p:nvPicPr>
        <p:blipFill>
          <a:blip r:embed="rId8"/>
          <a:srcRect l="8371" t="1078" r="5195" b="2941"/>
          <a:stretch>
            <a:fillRect/>
          </a:stretch>
        </p:blipFill>
        <p:spPr>
          <a:xfrm>
            <a:off x="10106660" y="21238845"/>
            <a:ext cx="5599430" cy="9326880"/>
          </a:xfrm>
          <a:prstGeom prst="rect">
            <a:avLst/>
          </a:prstGeom>
        </p:spPr>
      </p:pic>
      <p:sp>
        <p:nvSpPr>
          <p:cNvPr id="106" name="文本框 105"/>
          <p:cNvSpPr txBox="1"/>
          <p:nvPr/>
        </p:nvSpPr>
        <p:spPr>
          <a:xfrm>
            <a:off x="9896475" y="30565725"/>
            <a:ext cx="5628640" cy="829945"/>
          </a:xfrm>
          <a:prstGeom prst="rect">
            <a:avLst/>
          </a:prstGeom>
          <a:noFill/>
        </p:spPr>
        <p:txBody>
          <a:bodyPr wrap="square" rtlCol="0">
            <a:spAutoFit/>
          </a:bodyPr>
          <a:p>
            <a:pPr algn="ctr"/>
            <a:r>
              <a:rPr lang="en-US" altLang="zh-CN" sz="2400"/>
              <a:t>Figure 2: Spatio-temporal model with weather fusion for traffic prediction </a:t>
            </a:r>
            <a:endParaRPr lang="en-US" altLang="zh-CN" sz="2400"/>
          </a:p>
        </p:txBody>
      </p:sp>
      <p:sp>
        <p:nvSpPr>
          <p:cNvPr id="108" name="文本框 107"/>
          <p:cNvSpPr txBox="1"/>
          <p:nvPr/>
        </p:nvSpPr>
        <p:spPr>
          <a:xfrm>
            <a:off x="9072245" y="12695555"/>
            <a:ext cx="5882005" cy="829945"/>
          </a:xfrm>
          <a:prstGeom prst="rect">
            <a:avLst/>
          </a:prstGeom>
          <a:noFill/>
        </p:spPr>
        <p:txBody>
          <a:bodyPr wrap="square" rtlCol="0">
            <a:spAutoFit/>
          </a:bodyPr>
          <a:p>
            <a:pPr algn="ctr"/>
            <a:r>
              <a:rPr lang="en-US" altLang="zh-CN" sz="2400"/>
              <a:t>Figure 1: Illustration of spatial, temporal, and weather effects on traffic flow over time </a:t>
            </a:r>
            <a:endParaRPr lang="en-US" altLang="zh-CN" sz="2400"/>
          </a:p>
        </p:txBody>
      </p:sp>
      <p:graphicFrame>
        <p:nvGraphicFramePr>
          <p:cNvPr id="109" name="图表 108" descr="7b0a202020202263686172745265734964223a20223230343732313936220a7d0a"/>
          <p:cNvGraphicFramePr/>
          <p:nvPr/>
        </p:nvGraphicFramePr>
        <p:xfrm>
          <a:off x="17254220" y="18726150"/>
          <a:ext cx="9440545" cy="6971665"/>
        </p:xfrm>
        <a:graphic>
          <a:graphicData uri="http://schemas.openxmlformats.org/drawingml/2006/chart">
            <c:chart xmlns:c="http://schemas.openxmlformats.org/drawingml/2006/chart" xmlns:r="http://schemas.openxmlformats.org/officeDocument/2006/relationships" r:id="rId1"/>
          </a:graphicData>
        </a:graphic>
      </p:graphicFrame>
      <p:pic>
        <p:nvPicPr>
          <p:cNvPr id="133" name="图片 132" descr="wind_speed_heatmap_final"/>
          <p:cNvPicPr>
            <a:picLocks noChangeAspect="1"/>
          </p:cNvPicPr>
          <p:nvPr/>
        </p:nvPicPr>
        <p:blipFill>
          <a:blip r:embed="rId9"/>
          <a:srcRect r="9245"/>
          <a:stretch>
            <a:fillRect/>
          </a:stretch>
        </p:blipFill>
        <p:spPr>
          <a:xfrm>
            <a:off x="16830675" y="26680795"/>
            <a:ext cx="10419715" cy="4592955"/>
          </a:xfrm>
          <a:prstGeom prst="rect">
            <a:avLst/>
          </a:prstGeom>
        </p:spPr>
      </p:pic>
      <p:sp>
        <p:nvSpPr>
          <p:cNvPr id="134" name="文本框 133"/>
          <p:cNvSpPr txBox="1"/>
          <p:nvPr/>
        </p:nvSpPr>
        <p:spPr>
          <a:xfrm>
            <a:off x="18811240" y="25728295"/>
            <a:ext cx="6437630" cy="829945"/>
          </a:xfrm>
          <a:prstGeom prst="rect">
            <a:avLst/>
          </a:prstGeom>
          <a:noFill/>
        </p:spPr>
        <p:txBody>
          <a:bodyPr wrap="square" rtlCol="0">
            <a:spAutoFit/>
          </a:bodyPr>
          <a:p>
            <a:pPr algn="ctr"/>
            <a:r>
              <a:rPr lang="en-US" altLang="zh-CN" sz="2400"/>
              <a:t>Figure 4: Data split for training, validation, and test sets across all road segments </a:t>
            </a:r>
            <a:endParaRPr lang="en-US" altLang="zh-CN" sz="2400"/>
          </a:p>
        </p:txBody>
      </p:sp>
      <p:sp>
        <p:nvSpPr>
          <p:cNvPr id="135" name="文本框 134"/>
          <p:cNvSpPr txBox="1"/>
          <p:nvPr/>
        </p:nvSpPr>
        <p:spPr>
          <a:xfrm>
            <a:off x="18811240" y="31155005"/>
            <a:ext cx="6004560" cy="829945"/>
          </a:xfrm>
          <a:prstGeom prst="rect">
            <a:avLst/>
          </a:prstGeom>
          <a:noFill/>
        </p:spPr>
        <p:txBody>
          <a:bodyPr wrap="square" rtlCol="0">
            <a:spAutoFit/>
          </a:bodyPr>
          <a:p>
            <a:pPr algn="ctr"/>
            <a:r>
              <a:rPr lang="en-US" altLang="zh-CN" sz="2400"/>
              <a:t>Figure 5:  Spatio-temporal heatmap of wind speed for all road segments over time</a:t>
            </a:r>
            <a:endParaRPr lang="en-US" altLang="zh-CN" sz="2400"/>
          </a:p>
        </p:txBody>
      </p:sp>
      <p:pic>
        <p:nvPicPr>
          <p:cNvPr id="137" name="图片 136" descr="wind_speed_line_node0_green_smooth"/>
          <p:cNvPicPr>
            <a:picLocks noChangeAspect="1"/>
          </p:cNvPicPr>
          <p:nvPr/>
        </p:nvPicPr>
        <p:blipFill>
          <a:blip r:embed="rId10"/>
          <a:stretch>
            <a:fillRect/>
          </a:stretch>
        </p:blipFill>
        <p:spPr>
          <a:xfrm>
            <a:off x="31054040" y="5966460"/>
            <a:ext cx="10525125" cy="3157855"/>
          </a:xfrm>
          <a:prstGeom prst="rect">
            <a:avLst/>
          </a:prstGeom>
        </p:spPr>
      </p:pic>
      <p:sp>
        <p:nvSpPr>
          <p:cNvPr id="138" name="文本框 137"/>
          <p:cNvSpPr txBox="1"/>
          <p:nvPr/>
        </p:nvSpPr>
        <p:spPr>
          <a:xfrm>
            <a:off x="33213675" y="9266555"/>
            <a:ext cx="5882005" cy="829945"/>
          </a:xfrm>
          <a:prstGeom prst="rect">
            <a:avLst/>
          </a:prstGeom>
          <a:noFill/>
        </p:spPr>
        <p:txBody>
          <a:bodyPr wrap="square" rtlCol="0">
            <a:spAutoFit/>
          </a:bodyPr>
          <a:p>
            <a:pPr algn="ctr"/>
            <a:r>
              <a:rPr lang="en-US" altLang="zh-CN" sz="2400"/>
              <a:t>Figure 6: Wind speed variation at a sample road segment (Node 0) over time </a:t>
            </a:r>
            <a:endParaRPr lang="en-US" altLang="zh-CN" sz="2400"/>
          </a:p>
        </p:txBody>
      </p:sp>
      <p:sp>
        <p:nvSpPr>
          <p:cNvPr id="5" name="TextBox 84"/>
          <p:cNvSpPr txBox="1"/>
          <p:nvPr/>
        </p:nvSpPr>
        <p:spPr>
          <a:xfrm>
            <a:off x="28880435" y="23020020"/>
            <a:ext cx="14723110" cy="3069590"/>
          </a:xfrm>
          <a:prstGeom prst="rect">
            <a:avLst/>
          </a:prstGeom>
          <a:noFill/>
        </p:spPr>
        <p:txBody>
          <a:bodyPr wrap="square" lIns="182880" rIns="182880" rtlCol="0">
            <a:noAutofit/>
          </a:bodyPr>
          <a:p>
            <a:pPr marL="44450" indent="0" algn="just">
              <a:buClrTx/>
              <a:buSzTx/>
              <a:buFont typeface="Arial" panose="020B0604020202020204" pitchFamily="34" charset="0"/>
              <a:buNone/>
            </a:pPr>
            <a:r>
              <a:rPr lang="en-US" altLang="zh-CN" sz="3600" dirty="0"/>
              <a:t>Compared to the baseline, our</a:t>
            </a:r>
            <a:r>
              <a:rPr lang="en-US" altLang="zh-CN" sz="3600" b="1" dirty="0">
                <a:solidFill>
                  <a:srgbClr val="182B49"/>
                </a:solidFill>
                <a:ea typeface="Calibri" panose="020F0502020204030204" pitchFamily="34" charset="0"/>
                <a:sym typeface="+mn-ea"/>
              </a:rPr>
              <a:t> </a:t>
            </a:r>
            <a:r>
              <a:rPr lang="en-US" altLang="zh-CN" sz="3600" dirty="0"/>
              <a:t>model integrating </a:t>
            </a:r>
            <a:r>
              <a:rPr lang="en-US" altLang="zh-CN" sz="3600" dirty="0">
                <a:sym typeface="+mn-ea"/>
              </a:rPr>
              <a:t>r</a:t>
            </a:r>
            <a:r>
              <a:rPr lang="en-US" altLang="zh-CN" sz="3600" dirty="0">
                <a:sym typeface="+mn-ea"/>
              </a:rPr>
              <a:t>oad graphs and weather </a:t>
            </a:r>
            <a:r>
              <a:rPr lang="en-US" altLang="zh-CN" sz="3600" dirty="0"/>
              <a:t>achieves lower training and validation loss, and consistently improves test performance in terms of MAE, RMSE, and MAPE. These results demonstrate the effectiveness of incorporating weather features for enhancing prediction robustness under real-world traffic conditions.</a:t>
            </a:r>
            <a:endParaRPr lang="en-US" altLang="zh-CN" sz="3600" dirty="0"/>
          </a:p>
        </p:txBody>
      </p:sp>
      <p:sp>
        <p:nvSpPr>
          <p:cNvPr id="8" name="TextBox 104"/>
          <p:cNvSpPr txBox="1"/>
          <p:nvPr/>
        </p:nvSpPr>
        <p:spPr>
          <a:xfrm>
            <a:off x="29791025" y="10037445"/>
            <a:ext cx="12992100" cy="1014730"/>
          </a:xfrm>
          <a:prstGeom prst="rect">
            <a:avLst/>
          </a:prstGeom>
          <a:noFill/>
        </p:spPr>
        <p:txBody>
          <a:bodyPr wrap="square" rtlCol="0">
            <a:spAutoFit/>
          </a:bodyPr>
          <a:p>
            <a:pPr algn="ctr"/>
            <a:r>
              <a:rPr lang="en-US" sz="6000" b="1" dirty="0">
                <a:solidFill>
                  <a:srgbClr val="182B49"/>
                </a:solidFill>
              </a:rPr>
              <a:t>Results</a:t>
            </a:r>
            <a:endParaRPr lang="en-US" sz="6000" b="1" dirty="0">
              <a:solidFill>
                <a:srgbClr val="182B49"/>
              </a:solidFill>
            </a:endParaRPr>
          </a:p>
        </p:txBody>
      </p:sp>
      <p:pic>
        <p:nvPicPr>
          <p:cNvPr id="10" name="图片 9" descr="small_graph_adjacency_colored"/>
          <p:cNvPicPr>
            <a:picLocks noChangeAspect="1"/>
          </p:cNvPicPr>
          <p:nvPr/>
        </p:nvPicPr>
        <p:blipFill>
          <a:blip r:embed="rId11"/>
          <a:stretch>
            <a:fillRect/>
          </a:stretch>
        </p:blipFill>
        <p:spPr>
          <a:xfrm>
            <a:off x="16830675" y="12352655"/>
            <a:ext cx="10186035" cy="5093335"/>
          </a:xfrm>
          <a:prstGeom prst="rect">
            <a:avLst/>
          </a:prstGeom>
        </p:spPr>
      </p:pic>
      <p:sp>
        <p:nvSpPr>
          <p:cNvPr id="11" name="文本框 10"/>
          <p:cNvSpPr txBox="1"/>
          <p:nvPr/>
        </p:nvSpPr>
        <p:spPr>
          <a:xfrm>
            <a:off x="18453100" y="17593945"/>
            <a:ext cx="6627495" cy="829945"/>
          </a:xfrm>
          <a:prstGeom prst="rect">
            <a:avLst/>
          </a:prstGeom>
          <a:noFill/>
        </p:spPr>
        <p:txBody>
          <a:bodyPr wrap="square" rtlCol="0">
            <a:spAutoFit/>
          </a:bodyPr>
          <a:p>
            <a:pPr algn="ctr"/>
            <a:r>
              <a:rPr lang="en-US" altLang="zh-CN" sz="2400"/>
              <a:t>Figure 3: Example of a road network and its colorful adjacency matrix representing spatial connectivity. </a:t>
            </a:r>
            <a:endParaRPr lang="en-US" altLang="zh-CN" sz="2400"/>
          </a:p>
        </p:txBody>
      </p:sp>
      <p:sp>
        <p:nvSpPr>
          <p:cNvPr id="14" name="TextBox 27"/>
          <p:cNvSpPr txBox="1"/>
          <p:nvPr/>
        </p:nvSpPr>
        <p:spPr>
          <a:xfrm>
            <a:off x="1092200" y="13925550"/>
            <a:ext cx="13921740" cy="1014730"/>
          </a:xfrm>
          <a:prstGeom prst="rect">
            <a:avLst/>
          </a:prstGeom>
          <a:noFill/>
          <a:extLst>
            <a:ext uri="{909E8E84-426E-40DD-AFC4-6F175D3DCCD1}">
              <a14:hiddenFill xmlns:a14="http://schemas.microsoft.com/office/drawing/2010/main">
                <a:solidFill>
                  <a:schemeClr val="accent1"/>
                </a:solidFill>
              </a14:hiddenFill>
            </a:ext>
          </a:extLst>
        </p:spPr>
        <p:style>
          <a:lnRef idx="0">
            <a:srgbClr val="FFFFFF"/>
          </a:lnRef>
          <a:fillRef idx="1">
            <a:schemeClr val="accent1"/>
          </a:fillRef>
          <a:effectRef idx="0">
            <a:srgbClr val="FFFFFF"/>
          </a:effectRef>
          <a:fontRef idx="minor">
            <a:schemeClr val="lt1"/>
          </a:fontRef>
        </p:style>
        <p:txBody>
          <a:bodyPr wrap="square" rtlCol="0">
            <a:spAutoFit/>
          </a:bodyPr>
          <a:p>
            <a:pPr algn="ctr"/>
            <a:r>
              <a:rPr lang="en-US" sz="6000" b="1" dirty="0">
                <a:solidFill>
                  <a:srgbClr val="182B49"/>
                </a:solidFill>
              </a:rPr>
              <a:t>Related Work</a:t>
            </a:r>
            <a:endParaRPr lang="en-US" sz="6000" b="1" dirty="0">
              <a:solidFill>
                <a:srgbClr val="182B49"/>
              </a:solidFill>
            </a:endParaRPr>
          </a:p>
        </p:txBody>
      </p:sp>
      <p:sp>
        <p:nvSpPr>
          <p:cNvPr id="15" name="TextBox 84"/>
          <p:cNvSpPr txBox="1"/>
          <p:nvPr/>
        </p:nvSpPr>
        <p:spPr>
          <a:xfrm>
            <a:off x="511810" y="15067915"/>
            <a:ext cx="14834235" cy="3415030"/>
          </a:xfrm>
          <a:prstGeom prst="rect">
            <a:avLst/>
          </a:prstGeom>
          <a:noFill/>
        </p:spPr>
        <p:txBody>
          <a:bodyPr wrap="square" lIns="182880" rIns="182880" rtlCol="0">
            <a:spAutoFit/>
          </a:bodyPr>
          <a:p>
            <a:pPr marL="44450" indent="0" algn="just">
              <a:buFont typeface="Arial" panose="020B0604020202020204" pitchFamily="34" charset="0"/>
              <a:buNone/>
            </a:pPr>
            <a:r>
              <a:rPr lang="en-US" altLang="zh-CN" sz="3600" dirty="0"/>
              <a:t>Recent works have applied deep learning to spatio-temporal traffic forecasting. DCRNN [1] uses diffusion convolution and recurrent networks to model traffic flow dynamics. ASTGCN [2] leverages attention-based graph convolution to capture spatial and temporal dependencies. Our work builds upon these approaches by integrating adaptive graph structure and external weather factors, inspired by ASTTN [3].</a:t>
            </a:r>
            <a:endParaRPr lang="en-US" altLang="zh-CN" sz="3600" dirty="0"/>
          </a:p>
        </p:txBody>
      </p:sp>
      <p:sp>
        <p:nvSpPr>
          <p:cNvPr id="16" name="文本框 15"/>
          <p:cNvSpPr txBox="1"/>
          <p:nvPr/>
        </p:nvSpPr>
        <p:spPr>
          <a:xfrm>
            <a:off x="33174305" y="15550515"/>
            <a:ext cx="6453505" cy="829945"/>
          </a:xfrm>
          <a:prstGeom prst="rect">
            <a:avLst/>
          </a:prstGeom>
          <a:noFill/>
        </p:spPr>
        <p:txBody>
          <a:bodyPr wrap="square" rtlCol="0">
            <a:spAutoFit/>
          </a:bodyPr>
          <a:p>
            <a:pPr algn="ctr"/>
            <a:r>
              <a:rPr lang="en-US" altLang="zh-CN" sz="2400"/>
              <a:t>Figure 7:  Training &amp; Validation Loss with Test Metrics Over Epochs of </a:t>
            </a:r>
            <a:r>
              <a:rPr lang="en-US" altLang="zh-CN" sz="2400">
                <a:sym typeface="+mn-ea"/>
              </a:rPr>
              <a:t>Baseline Model</a:t>
            </a:r>
            <a:endParaRPr lang="en-US" altLang="zh-CN" sz="2400"/>
          </a:p>
        </p:txBody>
      </p:sp>
      <p:sp>
        <p:nvSpPr>
          <p:cNvPr id="17" name="文本框 16"/>
          <p:cNvSpPr txBox="1"/>
          <p:nvPr/>
        </p:nvSpPr>
        <p:spPr>
          <a:xfrm>
            <a:off x="33242885" y="20885150"/>
            <a:ext cx="6327775" cy="829945"/>
          </a:xfrm>
          <a:prstGeom prst="rect">
            <a:avLst/>
          </a:prstGeom>
          <a:noFill/>
        </p:spPr>
        <p:txBody>
          <a:bodyPr wrap="square" rtlCol="0">
            <a:spAutoFit/>
          </a:bodyPr>
          <a:p>
            <a:pPr algn="ctr"/>
            <a:r>
              <a:rPr lang="en-US" altLang="zh-CN" sz="2400"/>
              <a:t>Figure 8: </a:t>
            </a:r>
            <a:r>
              <a:rPr lang="en-US" altLang="zh-CN" sz="2400">
                <a:sym typeface="+mn-ea"/>
              </a:rPr>
              <a:t>Training &amp; Validation Loss with Test Metrics Over Epochs of </a:t>
            </a:r>
            <a:r>
              <a:rPr lang="en-US" altLang="zh-CN" sz="2400">
                <a:sym typeface="+mn-ea"/>
              </a:rPr>
              <a:t>Our</a:t>
            </a:r>
            <a:r>
              <a:rPr lang="en-US" altLang="zh-CN" sz="2400">
                <a:sym typeface="+mn-ea"/>
              </a:rPr>
              <a:t> Model</a:t>
            </a:r>
            <a:endParaRPr lang="en-US" altLang="zh-CN" sz="2400"/>
          </a:p>
        </p:txBody>
      </p:sp>
      <p:sp>
        <p:nvSpPr>
          <p:cNvPr id="18" name="TextBox 84"/>
          <p:cNvSpPr txBox="1"/>
          <p:nvPr/>
        </p:nvSpPr>
        <p:spPr>
          <a:xfrm>
            <a:off x="15525750" y="8213725"/>
            <a:ext cx="13393420" cy="4100195"/>
          </a:xfrm>
          <a:prstGeom prst="rect">
            <a:avLst/>
          </a:prstGeom>
          <a:noFill/>
        </p:spPr>
        <p:txBody>
          <a:bodyPr wrap="square" lIns="182880" rIns="182880" rtlCol="0">
            <a:noAutofit/>
          </a:bodyPr>
          <a:p>
            <a:pPr marL="615950" indent="-571500" algn="just">
              <a:buFont typeface="Arial" panose="020B0604020202020204" pitchFamily="34" charset="0"/>
              <a:buChar char="•"/>
            </a:pPr>
            <a:r>
              <a:rPr lang="en-US" altLang="zh-CN" sz="3600" b="1" dirty="0"/>
              <a:t>Graph Structure:</a:t>
            </a:r>
            <a:r>
              <a:rPr lang="en-US" altLang="zh-CN" sz="3600" dirty="0"/>
              <a:t> The road network is represented as a fixed graph where nodes are road segments and edges encode spatial connectivity.</a:t>
            </a:r>
            <a:endParaRPr lang="en-US" altLang="zh-CN" sz="3600" dirty="0"/>
          </a:p>
          <a:p>
            <a:pPr marL="615950" indent="-571500" algn="just">
              <a:buFont typeface="Arial" panose="020B0604020202020204" pitchFamily="34" charset="0"/>
              <a:buChar char="•"/>
            </a:pPr>
            <a:r>
              <a:rPr lang="en-US" altLang="zh-CN" sz="3600" b="1" dirty="0"/>
              <a:t>Traffic Data:</a:t>
            </a:r>
            <a:r>
              <a:rPr lang="en-US" altLang="zh-CN" sz="3600" dirty="0"/>
              <a:t> Traffic speed is recorded over time for all road segments at regular intervals, forming a spatio-temporal sequence.</a:t>
            </a:r>
            <a:endParaRPr lang="en-US" altLang="zh-CN" sz="3600" dirty="0"/>
          </a:p>
          <a:p>
            <a:pPr marL="615950" indent="-571500" algn="just">
              <a:buFont typeface="Arial" panose="020B0604020202020204" pitchFamily="34" charset="0"/>
              <a:buChar char="•"/>
            </a:pPr>
            <a:r>
              <a:rPr lang="en-US" altLang="zh-CN" sz="3600" b="1" dirty="0"/>
              <a:t>Weather Data: </a:t>
            </a:r>
            <a:r>
              <a:rPr lang="en-US" altLang="zh-CN" sz="3600" dirty="0"/>
              <a:t>Wind speed is collected at each road segment and aligned with traffic time steps for joint modeling.</a:t>
            </a:r>
            <a:endParaRPr lang="en-US" altLang="zh-CN" sz="3600" dirty="0"/>
          </a:p>
        </p:txBody>
      </p:sp>
      <p:sp>
        <p:nvSpPr>
          <p:cNvPr id="19" name="TextBox 84"/>
          <p:cNvSpPr txBox="1"/>
          <p:nvPr/>
        </p:nvSpPr>
        <p:spPr>
          <a:xfrm>
            <a:off x="15706090" y="6952615"/>
            <a:ext cx="13432155" cy="1243965"/>
          </a:xfrm>
          <a:prstGeom prst="rect">
            <a:avLst/>
          </a:prstGeom>
          <a:noFill/>
        </p:spPr>
        <p:txBody>
          <a:bodyPr wrap="square" lIns="182880" rIns="182880" rtlCol="0">
            <a:noAutofit/>
          </a:bodyPr>
          <a:p>
            <a:pPr marL="44450" lvl="0" indent="0" algn="just">
              <a:buFont typeface="Arial" panose="020B0604020202020204" pitchFamily="34" charset="0"/>
              <a:buNone/>
            </a:pPr>
            <a:r>
              <a:rPr lang="en-US" altLang="zh-CN" sz="3600" dirty="0">
                <a:solidFill>
                  <a:schemeClr val="tx1"/>
                </a:solidFill>
              </a:rPr>
              <a:t>The dataset combines spatio-temporal traffic data, weather features, and road network topology from 325 road segments.</a:t>
            </a:r>
            <a:endParaRPr lang="en-US" altLang="zh-CN" sz="3600" dirty="0">
              <a:solidFill>
                <a:schemeClr val="tx1"/>
              </a:solidFill>
            </a:endParaRPr>
          </a:p>
          <a:p>
            <a:pPr marL="44450" lvl="0" indent="0" algn="just">
              <a:buFont typeface="Arial" panose="020B0604020202020204" pitchFamily="34" charset="0"/>
              <a:buNone/>
            </a:pPr>
            <a:r>
              <a:rPr lang="en-US" altLang="zh-CN" sz="3600" dirty="0">
                <a:solidFill>
                  <a:schemeClr val="tx1"/>
                </a:solidFill>
              </a:rPr>
              <a:t> </a:t>
            </a:r>
            <a:endParaRPr lang="en-US" altLang="zh-CN" sz="3600" dirty="0">
              <a:solidFill>
                <a:schemeClr val="tx1"/>
              </a:solidFill>
            </a:endParaRPr>
          </a:p>
        </p:txBody>
      </p:sp>
      <p:pic>
        <p:nvPicPr>
          <p:cNvPr id="21" name="图片 20" descr="introduction (2)"/>
          <p:cNvPicPr>
            <a:picLocks noChangeAspect="1"/>
          </p:cNvPicPr>
          <p:nvPr/>
        </p:nvPicPr>
        <p:blipFill>
          <a:blip r:embed="rId12"/>
          <a:srcRect l="1080" b="13988"/>
          <a:stretch>
            <a:fillRect/>
          </a:stretch>
        </p:blipFill>
        <p:spPr>
          <a:xfrm>
            <a:off x="8926195" y="7379970"/>
            <a:ext cx="5945505" cy="5170170"/>
          </a:xfrm>
          <a:prstGeom prst="rect">
            <a:avLst/>
          </a:prstGeom>
        </p:spPr>
      </p:pic>
      <p:sp>
        <p:nvSpPr>
          <p:cNvPr id="69" name="TextBox 84"/>
          <p:cNvSpPr txBox="1"/>
          <p:nvPr/>
        </p:nvSpPr>
        <p:spPr>
          <a:xfrm>
            <a:off x="407035" y="7033895"/>
            <a:ext cx="8728075" cy="6739255"/>
          </a:xfrm>
          <a:prstGeom prst="rect">
            <a:avLst/>
          </a:prstGeom>
          <a:noFill/>
        </p:spPr>
        <p:txBody>
          <a:bodyPr wrap="square" lIns="182880" rIns="182880" rtlCol="0">
            <a:spAutoFit/>
          </a:bodyPr>
          <a:p>
            <a:pPr marL="44450" indent="0" algn="just">
              <a:buFont typeface="Arial" panose="020B0604020202020204" pitchFamily="34" charset="0"/>
              <a:buNone/>
            </a:pPr>
            <a:r>
              <a:rPr lang="en-US" altLang="zh-CN" sz="3600" dirty="0"/>
              <a:t>Short-term traffic flow forecasting is critical for smart city management. While most models only use past traffic data and road networks, they often overlook the effects of weather. In practice, weather conditions like wind or rain can greatly impact traffic and prediction accuracy. This project introduces a deep learning method that combines road graphs, temporal patterns, and weather data. This joint approach leads to more accurate and robust traffic predictions under different weather scenarios.</a:t>
            </a:r>
            <a:endParaRPr lang="en-US" altLang="zh-CN" sz="3600" dirty="0"/>
          </a:p>
        </p:txBody>
      </p:sp>
    </p:spTree>
  </p:cSld>
  <p:clrMapOvr>
    <a:masterClrMapping/>
  </p:clrMapOvr>
</p:sld>
</file>

<file path=ppt/tags/tag1.xml><?xml version="1.0" encoding="utf-8"?>
<p:tagLst xmlns:p="http://schemas.openxmlformats.org/presentationml/2006/main">
  <p:tag name="resource_record_key" val="{&quot;8&quot;:[20472196]}"/>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Office Theme</Template>
  <TotalTime>0</TotalTime>
  <Words>4076</Words>
  <Application>WPS 演示</Application>
  <PresentationFormat>Custom</PresentationFormat>
  <Paragraphs>67</Paragraphs>
  <Slides>1</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vt:i4>
      </vt:variant>
    </vt:vector>
  </HeadingPairs>
  <TitlesOfParts>
    <vt:vector size="10" baseType="lpstr">
      <vt:lpstr>Arial</vt:lpstr>
      <vt:lpstr>宋体</vt:lpstr>
      <vt:lpstr>Wingdings</vt:lpstr>
      <vt:lpstr>Calibri</vt:lpstr>
      <vt:lpstr>微软雅黑</vt:lpstr>
      <vt:lpstr>Arial Unicode MS</vt:lpstr>
      <vt:lpstr>Calibri Light</vt:lpstr>
      <vt:lpstr>等线</vt:lpstr>
      <vt:lpstr>Office Theme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Leticia</dc:creator>
  <cp:lastModifiedBy>Maskkkkk</cp:lastModifiedBy>
  <cp:revision>124</cp:revision>
  <cp:lastPrinted>2022-04-11T01:38:00Z</cp:lastPrinted>
  <dcterms:created xsi:type="dcterms:W3CDTF">2018-03-22T18:19:00Z</dcterms:created>
  <dcterms:modified xsi:type="dcterms:W3CDTF">2025-06-08T23:21:46Z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3B94AA6E4B9844F49640D578E28EC1A1_13</vt:lpwstr>
  </property>
  <property fmtid="{D5CDD505-2E9C-101B-9397-08002B2CF9AE}" pid="3" name="KSOProductBuildVer">
    <vt:lpwstr>2052-12.1.0.21171</vt:lpwstr>
  </property>
</Properties>
</file>

<file path=docProps/thumbnail.jpeg>
</file>